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4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itov, Aydar (Fortebank)" initials="SA(" lastIdx="5" clrIdx="0">
    <p:extLst>
      <p:ext uri="{19B8F6BF-5375-455C-9EA6-DF929625EA0E}">
        <p15:presenceInfo xmlns:p15="http://schemas.microsoft.com/office/powerpoint/2012/main" userId="S-1-5-21-2677478766-2621818762-2013255991-7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263"/>
    <a:srgbClr val="072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6" autoAdjust="0"/>
    <p:restoredTop sz="94688"/>
  </p:normalViewPr>
  <p:slideViewPr>
    <p:cSldViewPr snapToGrid="0">
      <p:cViewPr varScale="1">
        <p:scale>
          <a:sx n="54" d="100"/>
          <a:sy n="54" d="100"/>
        </p:scale>
        <p:origin x="96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9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A8C264-85AD-03C0-AA0F-044D7D7A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1996" cy="6857998"/>
          </a:xfrm>
          <a:prstGeom prst="rect">
            <a:avLst/>
          </a:prstGeom>
        </p:spPr>
      </p:pic>
      <p:sp>
        <p:nvSpPr>
          <p:cNvPr id="95" name="Прямоугольник 4"/>
          <p:cNvSpPr txBox="1"/>
          <p:nvPr/>
        </p:nvSpPr>
        <p:spPr>
          <a:xfrm>
            <a:off x="5378824" y="2945195"/>
            <a:ext cx="632467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800" b="1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sz="3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ҚОЛМА-ҚОЛ АҚШАСЫЗ ТӨЛЕМДЕРДІ  ҚАБЫЛДАУ</a:t>
            </a:r>
          </a:p>
        </p:txBody>
      </p:sp>
      <p:sp>
        <p:nvSpPr>
          <p:cNvPr id="96" name="TextBox 9"/>
          <p:cNvSpPr txBox="1"/>
          <p:nvPr/>
        </p:nvSpPr>
        <p:spPr>
          <a:xfrm>
            <a:off x="661983" y="4287251"/>
            <a:ext cx="670038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5A9EB1"/>
                </a:solidFill>
                <a:latin typeface="Cignika"/>
                <a:ea typeface="Cignika"/>
                <a:cs typeface="Cignika"/>
                <a:sym typeface="Cignika"/>
              </a:defRPr>
            </a:lvl1pPr>
          </a:lstStyle>
          <a:p>
            <a:endParaRPr dirty="0"/>
          </a:p>
        </p:txBody>
      </p:sp>
      <p:sp>
        <p:nvSpPr>
          <p:cNvPr id="99" name="TextBox 14"/>
          <p:cNvSpPr txBox="1"/>
          <p:nvPr/>
        </p:nvSpPr>
        <p:spPr>
          <a:xfrm>
            <a:off x="6945604" y="5782426"/>
            <a:ext cx="16381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dirty="0" err="1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Банктің</a:t>
            </a:r>
            <a:r>
              <a:rPr lang="ru-RU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dirty="0" err="1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ресми</a:t>
            </a:r>
            <a:r>
              <a:rPr lang="ru-RU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сайты</a:t>
            </a: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business.forte.kz</a:t>
            </a:r>
          </a:p>
        </p:txBody>
      </p:sp>
      <p:sp>
        <p:nvSpPr>
          <p:cNvPr id="100" name="TextBox 15"/>
          <p:cNvSpPr txBox="1"/>
          <p:nvPr/>
        </p:nvSpPr>
        <p:spPr>
          <a:xfrm>
            <a:off x="9534319" y="5782426"/>
            <a:ext cx="16381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ForteBusiness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kk-K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мобильді  </a:t>
            </a:r>
            <a:endParaRPr lang="kk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kk-K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қосымшасы</a:t>
            </a:r>
            <a:endParaRPr lang="en-US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ED6E7-F54B-1DAD-C83D-B22BA659D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36942" r="15960" b="33528"/>
          <a:stretch/>
        </p:blipFill>
        <p:spPr>
          <a:xfrm>
            <a:off x="5817966" y="460020"/>
            <a:ext cx="3949027" cy="2025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130339-3688-C3D2-0CA6-2279A2992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9882"/>
          <a:stretch/>
        </p:blipFill>
        <p:spPr>
          <a:xfrm rot="5400000" flipH="1">
            <a:off x="2019245" y="405760"/>
            <a:ext cx="3613897" cy="2802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3839BF-B312-F0C6-8A83-421D61367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350"/>
          <a:stretch/>
        </p:blipFill>
        <p:spPr>
          <a:xfrm rot="10800000" flipH="1">
            <a:off x="-4" y="811523"/>
            <a:ext cx="1991059" cy="28023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36DBBD-1C9D-7A8E-BE15-39990E0CA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3" y="377640"/>
            <a:ext cx="4860270" cy="64803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396985-D260-2DA5-BD81-380F79ED2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7483" b="45031"/>
          <a:stretch/>
        </p:blipFill>
        <p:spPr>
          <a:xfrm flipH="1">
            <a:off x="-2" y="5317555"/>
            <a:ext cx="2908063" cy="154044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CC62494-A91E-7FDD-17FB-E298A672D3AC}"/>
              </a:ext>
            </a:extLst>
          </p:cNvPr>
          <p:cNvGrpSpPr/>
          <p:nvPr/>
        </p:nvGrpSpPr>
        <p:grpSpPr>
          <a:xfrm>
            <a:off x="6085064" y="5813204"/>
            <a:ext cx="584777" cy="584776"/>
            <a:chOff x="6085064" y="5813204"/>
            <a:chExt cx="584777" cy="584776"/>
          </a:xfrm>
        </p:grpSpPr>
        <p:pic>
          <p:nvPicPr>
            <p:cNvPr id="97" name="Рисунок 11" descr="Рисунок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85064" y="5813204"/>
              <a:ext cx="584777" cy="584776"/>
            </a:xfrm>
            <a:prstGeom prst="frame">
              <a:avLst>
                <a:gd name="adj1" fmla="val 38561"/>
              </a:avLst>
            </a:prstGeom>
            <a:ln w="12700">
              <a:miter lim="400000"/>
            </a:ln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FD0BC0B-CDA2-D700-2726-252AA1044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11384" y="6017999"/>
              <a:ext cx="149741" cy="17987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86D1E2-BF3A-B84A-8FA5-D6AE0538B852}"/>
              </a:ext>
            </a:extLst>
          </p:cNvPr>
          <p:cNvGrpSpPr/>
          <p:nvPr/>
        </p:nvGrpSpPr>
        <p:grpSpPr>
          <a:xfrm>
            <a:off x="8639149" y="5813204"/>
            <a:ext cx="584776" cy="584776"/>
            <a:chOff x="8639149" y="5813204"/>
            <a:chExt cx="584776" cy="584776"/>
          </a:xfrm>
        </p:grpSpPr>
        <p:pic>
          <p:nvPicPr>
            <p:cNvPr id="98" name="Рисунок 12" descr="Рисунок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9149" y="5813204"/>
              <a:ext cx="584776" cy="584776"/>
            </a:xfrm>
            <a:prstGeom prst="frame">
              <a:avLst>
                <a:gd name="adj1" fmla="val 38561"/>
              </a:avLst>
            </a:prstGeom>
            <a:ln w="12700">
              <a:miter lim="400000"/>
            </a:ln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789CDF0-254F-22AF-AA25-787391B5F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9467" y="6017999"/>
              <a:ext cx="149741" cy="17987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7C884-A306-B94A-BB38-CE4F3A9E6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204454" y="232477"/>
            <a:ext cx="5987546" cy="6625523"/>
          </a:xfrm>
          <a:prstGeom prst="round1Rect">
            <a:avLst>
              <a:gd name="adj" fmla="val 28573"/>
            </a:avLst>
          </a:prstGeom>
        </p:spPr>
      </p:pic>
      <p:sp>
        <p:nvSpPr>
          <p:cNvPr id="114" name="TextBox 28"/>
          <p:cNvSpPr txBox="1"/>
          <p:nvPr/>
        </p:nvSpPr>
        <p:spPr>
          <a:xfrm>
            <a:off x="414354" y="2304569"/>
            <a:ext cx="476706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Cignika Light"/>
                <a:ea typeface="Cignika Light"/>
                <a:cs typeface="Cignika Light"/>
                <a:sym typeface="Cignika Light"/>
              </a:defRPr>
            </a:pP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ForteBusiness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МИБ/ИБ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бойынша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жасалған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онлайн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өтінім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бойынша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116" name="TextBox 30"/>
          <p:cNvSpPr txBox="1"/>
          <p:nvPr/>
        </p:nvSpPr>
        <p:spPr>
          <a:xfrm>
            <a:off x="416688" y="3426771"/>
            <a:ext cx="3639309" cy="2358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332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ЖК* үшін тариф</a:t>
            </a:r>
            <a:r>
              <a:rPr lang="kk-K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Forte картасы  бойынша - 0.4%,  басқа банктердің  карталары  бойынша - 0.8%.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332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ЖШС  үшін</a:t>
            </a:r>
            <a:r>
              <a:rPr lang="kk-KZ" sz="1800" dirty="0">
                <a:solidFill>
                  <a:srgbClr val="0332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k-KZ" sz="1800" b="1" dirty="0">
                <a:solidFill>
                  <a:srgbClr val="0332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тариф: </a:t>
            </a:r>
            <a:r>
              <a:rPr lang="kk-KZ" sz="1800" dirty="0">
                <a:solidFill>
                  <a:srgbClr val="0332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 картасы  бойынша - 0.4%,  басқа банктердің  карталары  бойынша - 1.3%.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Box 37"/>
          <p:cNvSpPr txBox="1"/>
          <p:nvPr/>
        </p:nvSpPr>
        <p:spPr>
          <a:xfrm>
            <a:off x="416688" y="676178"/>
            <a:ext cx="506004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000" b="1">
                <a:solidFill>
                  <a:srgbClr val="A6014B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en-US" sz="3600" b="1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Forte POS-</a:t>
            </a:r>
            <a:r>
              <a:rPr lang="ru-RU" sz="3600" b="1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терминалдары</a:t>
            </a:r>
            <a:endParaRPr lang="en-US" sz="3600" b="1" dirty="0">
              <a:solidFill>
                <a:srgbClr val="03326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416689" y="6349653"/>
            <a:ext cx="5102724" cy="382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>
                <a:latin typeface="Cignika Light"/>
                <a:ea typeface="Cignika Light"/>
                <a:cs typeface="Cignika Light"/>
                <a:sym typeface="Cignika Light"/>
              </a:defRPr>
            </a:pP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*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Айналымы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45 млн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тнг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дейінгі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ЖК-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ге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арналған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тариф, 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егер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бұл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сомадан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асатын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болса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–ЖШС-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ге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арналған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тариф    </a:t>
            </a:r>
            <a:r>
              <a:rPr lang="ru-RU" sz="9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қолданылады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sz="9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2618279" y="5642226"/>
            <a:ext cx="30723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3000" b="1">
                <a:solidFill>
                  <a:srgbClr val="A6014B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sz="28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Оған</a:t>
            </a:r>
            <a:r>
              <a:rPr lang="ru-RU" sz="28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28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қоса</a:t>
            </a:r>
            <a:r>
              <a:rPr lang="ru-RU" sz="28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....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206D15-EB83-727A-CC84-72428F507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58" y="7162895"/>
            <a:ext cx="737370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93B28A-1CF7-16F7-C7AA-C7B6A7326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33" y="-937581"/>
            <a:ext cx="6672588" cy="94313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C63FC0-FEEF-40C9-AEA4-906690608BFF}"/>
              </a:ext>
            </a:extLst>
          </p:cNvPr>
          <p:cNvSpPr txBox="1"/>
          <p:nvPr/>
        </p:nvSpPr>
        <p:spPr>
          <a:xfrm>
            <a:off x="362048" y="2904992"/>
            <a:ext cx="640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күннің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ішінде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қосамыз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30"/>
          <p:cNvSpPr txBox="1"/>
          <p:nvPr/>
        </p:nvSpPr>
        <p:spPr>
          <a:xfrm>
            <a:off x="458128" y="2901934"/>
            <a:ext cx="476706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353838"/>
                </a:solidFill>
                <a:latin typeface="Cignika"/>
                <a:ea typeface="Cignika"/>
                <a:cs typeface="Cignika"/>
                <a:sym typeface="Cignika"/>
              </a:defRPr>
            </a:lvl1pPr>
          </a:lstStyle>
          <a:p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Ықпалдасатын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серіктестердің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тізімі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</a:p>
          <a:p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үнемі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өсуде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449268" y="485286"/>
            <a:ext cx="48783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353838"/>
                </a:solidFill>
                <a:latin typeface="Cignika Semibold"/>
                <a:ea typeface="Cignika Semibold"/>
                <a:cs typeface="Cignika Semibold"/>
                <a:sym typeface="Cignika Semibold"/>
              </a:defRPr>
            </a:lvl1pPr>
          </a:lstStyle>
          <a:p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Ақшаны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күнделікті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тіпті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мереке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және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демалыс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күндері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де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есепке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аламыз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!</a:t>
            </a:r>
            <a:endParaRPr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449268" y="2339575"/>
            <a:ext cx="48783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353838"/>
                </a:solidFill>
                <a:latin typeface="Cignika Semibold"/>
                <a:ea typeface="Cignika Semibold"/>
                <a:cs typeface="Cignika Semibold"/>
                <a:sym typeface="Cignika Semibold"/>
              </a:defRPr>
            </a:lvl1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POS-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терминалды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сіздің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кассаңызбен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біріктіреміз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7535CD-CFC7-5544-BE21-342C8432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99" y="4241004"/>
            <a:ext cx="914037" cy="794846"/>
          </a:xfrm>
          <a:prstGeom prst="rect">
            <a:avLst/>
          </a:prstGeom>
        </p:spPr>
      </p:pic>
      <p:pic>
        <p:nvPicPr>
          <p:cNvPr id="29" name="Picture 2" descr="Автоматизация на базе R-keeper в Казахстане">
            <a:extLst>
              <a:ext uri="{FF2B5EF4-FFF2-40B4-BE49-F238E27FC236}">
                <a16:creationId xmlns:a16="http://schemas.microsoft.com/office/drawing/2014/main" id="{0230FBEA-084C-D888-B1E7-82597F19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7" y="3497022"/>
            <a:ext cx="787255" cy="8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FCE264-5AB0-36D8-68E6-25710D72F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158" y="3634803"/>
            <a:ext cx="584449" cy="56352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609C0E-E724-28C7-0DDA-0E41DCA57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74" y="4399973"/>
            <a:ext cx="857113" cy="4248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144011-964D-4E37-884E-6269127A2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418" y="3658727"/>
            <a:ext cx="522949" cy="52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2E0CEC-53E6-97CB-B2D6-494CA6935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171" y="4309034"/>
            <a:ext cx="641806" cy="5682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842BEFE-54C5-A908-586A-7DCAEFB56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493" y="4366682"/>
            <a:ext cx="792494" cy="38673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92A1AAD-D2F0-007C-05D8-8037AD77AF1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5415" t="19723" b="18447"/>
          <a:stretch/>
        </p:blipFill>
        <p:spPr>
          <a:xfrm>
            <a:off x="3777247" y="4383168"/>
            <a:ext cx="754728" cy="4199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78FC873-3BC6-A2E8-823B-A91825549ED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9563" b="18657"/>
          <a:stretch/>
        </p:blipFill>
        <p:spPr>
          <a:xfrm>
            <a:off x="734729" y="3715878"/>
            <a:ext cx="527512" cy="396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203" y="3676919"/>
            <a:ext cx="473833" cy="469079"/>
          </a:xfrm>
          <a:prstGeom prst="rect">
            <a:avLst/>
          </a:prstGeom>
        </p:spPr>
      </p:pic>
      <p:sp>
        <p:nvSpPr>
          <p:cNvPr id="40" name="TextBox 30"/>
          <p:cNvSpPr txBox="1"/>
          <p:nvPr/>
        </p:nvSpPr>
        <p:spPr>
          <a:xfrm>
            <a:off x="449268" y="5592947"/>
            <a:ext cx="476706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353838"/>
                </a:solidFill>
                <a:latin typeface="Cignika"/>
                <a:ea typeface="Cignika"/>
                <a:cs typeface="Cignika"/>
                <a:sym typeface="Cignika"/>
              </a:defRPr>
            </a:lvl1pPr>
          </a:lstStyle>
          <a:p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Сатып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алушыларға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ұсынылатын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мол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мүмкіндік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–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үлкен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сауданың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кепілі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!</a:t>
            </a:r>
          </a:p>
        </p:txBody>
      </p:sp>
      <p:sp>
        <p:nvSpPr>
          <p:cNvPr id="41" name="TextBox 27"/>
          <p:cNvSpPr txBox="1"/>
          <p:nvPr/>
        </p:nvSpPr>
        <p:spPr>
          <a:xfrm>
            <a:off x="449268" y="5241941"/>
            <a:ext cx="48783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353838"/>
                </a:solidFill>
                <a:latin typeface="Cignika Semibold"/>
                <a:ea typeface="Cignika Semibold"/>
                <a:cs typeface="Cignika Semibold"/>
                <a:sym typeface="Cignika Semibold"/>
              </a:defRPr>
            </a:lvl1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QR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бойынша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бөліп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төлеуге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қосамыз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3" name="TextBox 27"/>
          <p:cNvSpPr txBox="1"/>
          <p:nvPr/>
        </p:nvSpPr>
        <p:spPr>
          <a:xfrm>
            <a:off x="449268" y="563595"/>
            <a:ext cx="487836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353838"/>
                </a:solidFill>
                <a:latin typeface="Cignika Semibold"/>
                <a:ea typeface="Cignika Semibold"/>
                <a:cs typeface="Cignika Semibold"/>
                <a:sym typeface="Cignika Semibold"/>
              </a:defRPr>
            </a:lvl1pPr>
          </a:lstStyle>
          <a:p>
            <a:endParaRPr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449268" y="1400953"/>
            <a:ext cx="57551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353838"/>
                </a:solidFill>
                <a:latin typeface="Cignika Semibold"/>
                <a:ea typeface="Cignika Semibold"/>
                <a:cs typeface="Cignika Semibold"/>
                <a:sym typeface="Cignika Semibold"/>
              </a:defRPr>
            </a:lvl1pPr>
          </a:lstStyle>
          <a:p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ForteBusiness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те  эквайринг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бойынша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кабинет 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құрамыз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6" name="TextBox 30"/>
          <p:cNvSpPr txBox="1"/>
          <p:nvPr/>
        </p:nvSpPr>
        <p:spPr>
          <a:xfrm>
            <a:off x="422451" y="1952132"/>
            <a:ext cx="476706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353838"/>
                </a:solidFill>
                <a:latin typeface="Cignika"/>
                <a:ea typeface="Cignika"/>
                <a:cs typeface="Cignika"/>
                <a:sym typeface="Cignika"/>
              </a:defRPr>
            </a:lvl1pPr>
          </a:lstStyle>
          <a:p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Онлайн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үзінді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көшірмелер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басқару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EC2CE4-36C3-DE07-4CF0-F6D02CC876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6204454" y="232477"/>
            <a:ext cx="5987546" cy="6625523"/>
          </a:xfrm>
          <a:prstGeom prst="round1Rect">
            <a:avLst>
              <a:gd name="adj" fmla="val 28573"/>
            </a:avLst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52CCD-4980-1861-2244-AB002F6514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2737">
            <a:off x="7038963" y="1218808"/>
            <a:ext cx="3855941" cy="9540061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465E312-2438-FE81-A617-953D436D04F6}"/>
              </a:ext>
            </a:extLst>
          </p:cNvPr>
          <p:cNvSpPr/>
          <p:nvPr/>
        </p:nvSpPr>
        <p:spPr>
          <a:xfrm>
            <a:off x="489885" y="3600014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3C6A26B-8F22-B2BA-B9CC-4CBC32B91E3A}"/>
              </a:ext>
            </a:extLst>
          </p:cNvPr>
          <p:cNvSpPr/>
          <p:nvPr/>
        </p:nvSpPr>
        <p:spPr>
          <a:xfrm>
            <a:off x="1559242" y="3600014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B28FBA5-5969-CBDE-AFAD-234C5D8F0DD4}"/>
              </a:ext>
            </a:extLst>
          </p:cNvPr>
          <p:cNvSpPr/>
          <p:nvPr/>
        </p:nvSpPr>
        <p:spPr>
          <a:xfrm>
            <a:off x="2628599" y="3600014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9232C51-3CF5-57CD-FCB8-D6AC28D81BC1}"/>
              </a:ext>
            </a:extLst>
          </p:cNvPr>
          <p:cNvSpPr/>
          <p:nvPr/>
        </p:nvSpPr>
        <p:spPr>
          <a:xfrm>
            <a:off x="3697956" y="3600014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B2CDAF6-AF09-30A0-1399-FE76354D5CDA}"/>
              </a:ext>
            </a:extLst>
          </p:cNvPr>
          <p:cNvSpPr/>
          <p:nvPr/>
        </p:nvSpPr>
        <p:spPr>
          <a:xfrm>
            <a:off x="4767313" y="3600014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101DDC1-EB51-0AC0-7B41-980BC5634A0F}"/>
              </a:ext>
            </a:extLst>
          </p:cNvPr>
          <p:cNvSpPr/>
          <p:nvPr/>
        </p:nvSpPr>
        <p:spPr>
          <a:xfrm>
            <a:off x="489885" y="4280828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67EAC78-2086-ED76-E795-27AAE608E370}"/>
              </a:ext>
            </a:extLst>
          </p:cNvPr>
          <p:cNvSpPr/>
          <p:nvPr/>
        </p:nvSpPr>
        <p:spPr>
          <a:xfrm>
            <a:off x="1559242" y="4280828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4159931-7DEE-C3CC-AFBF-A083CA8AB2A8}"/>
              </a:ext>
            </a:extLst>
          </p:cNvPr>
          <p:cNvSpPr/>
          <p:nvPr/>
        </p:nvSpPr>
        <p:spPr>
          <a:xfrm>
            <a:off x="2628599" y="4280828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0955F1E-7F83-E10E-15FB-888FBD5C0FDC}"/>
              </a:ext>
            </a:extLst>
          </p:cNvPr>
          <p:cNvSpPr/>
          <p:nvPr/>
        </p:nvSpPr>
        <p:spPr>
          <a:xfrm>
            <a:off x="3697956" y="4280828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C8878A4-FFB8-4D8D-CD50-49AF84F90537}"/>
              </a:ext>
            </a:extLst>
          </p:cNvPr>
          <p:cNvSpPr/>
          <p:nvPr/>
        </p:nvSpPr>
        <p:spPr>
          <a:xfrm>
            <a:off x="4767313" y="4280828"/>
            <a:ext cx="1017200" cy="624681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32B542C-E348-80CA-A479-30BB12B0A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6049" y="343012"/>
            <a:ext cx="213836" cy="2570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3CD5143-9707-4571-D0DA-7306133DB2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6049" y="1289148"/>
            <a:ext cx="213836" cy="2570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E66BE47-7269-A775-05DC-A1B45E27BB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6049" y="2248149"/>
            <a:ext cx="213836" cy="2570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283F6F4-625E-6BA8-B361-C55CD9F2D6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6017" y="5134678"/>
            <a:ext cx="213836" cy="2570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40F7D6-4689-23C4-642B-67D2B97C4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204454" y="232477"/>
            <a:ext cx="5987546" cy="6625523"/>
          </a:xfrm>
          <a:prstGeom prst="round1Rect">
            <a:avLst>
              <a:gd name="adj" fmla="val 28573"/>
            </a:avLst>
          </a:prstGeom>
        </p:spPr>
      </p:pic>
      <p:sp>
        <p:nvSpPr>
          <p:cNvPr id="143" name="TextBox 5"/>
          <p:cNvSpPr txBox="1"/>
          <p:nvPr/>
        </p:nvSpPr>
        <p:spPr>
          <a:xfrm>
            <a:off x="661983" y="1194183"/>
            <a:ext cx="476706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007E9A"/>
                </a:solidFill>
                <a:latin typeface="Cignika"/>
                <a:ea typeface="Cignika"/>
                <a:cs typeface="Cignika"/>
                <a:sym typeface="Cignika"/>
              </a:defRPr>
            </a:pPr>
            <a:endParaRPr dirty="0"/>
          </a:p>
        </p:txBody>
      </p:sp>
      <p:sp>
        <p:nvSpPr>
          <p:cNvPr id="23" name="TextBox 37"/>
          <p:cNvSpPr txBox="1"/>
          <p:nvPr/>
        </p:nvSpPr>
        <p:spPr>
          <a:xfrm>
            <a:off x="414713" y="386683"/>
            <a:ext cx="562705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000" b="1">
                <a:solidFill>
                  <a:srgbClr val="A6014B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sz="36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Эквайрингке</a:t>
            </a:r>
            <a:r>
              <a:rPr lang="ru-RU" sz="36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36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қосылсаңыз,сіз</a:t>
            </a:r>
            <a:r>
              <a:rPr lang="ru-RU" sz="36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36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үшін</a:t>
            </a:r>
            <a:r>
              <a:rPr lang="ru-RU" sz="36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endParaRPr sz="3600" dirty="0">
              <a:solidFill>
                <a:srgbClr val="03326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962243-A24D-3536-BE94-F5F4E48664EF}"/>
              </a:ext>
            </a:extLst>
          </p:cNvPr>
          <p:cNvSpPr txBox="1"/>
          <p:nvPr/>
        </p:nvSpPr>
        <p:spPr>
          <a:xfrm>
            <a:off x="414713" y="1752241"/>
            <a:ext cx="5518605" cy="374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1">
              <a:lnSpc>
                <a:spcPct val="150000"/>
              </a:lnSpc>
              <a:buClr>
                <a:srgbClr val="033263"/>
              </a:buClr>
              <a:buFont typeface="Arial" panose="020B0604020202020204" pitchFamily="34" charset="0"/>
              <a:buChar char="•"/>
            </a:pP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Теңгемен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төлем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жасау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тегін</a:t>
            </a:r>
            <a:endParaRPr lang="ru-RU" sz="16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hangingPunct="1">
              <a:lnSpc>
                <a:spcPct val="150000"/>
              </a:lnSpc>
              <a:buClr>
                <a:srgbClr val="033263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Шот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ашу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тегін</a:t>
            </a:r>
            <a:endParaRPr lang="ru-RU" sz="16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hangingPunct="1">
              <a:lnSpc>
                <a:spcPct val="150000"/>
              </a:lnSpc>
              <a:buClr>
                <a:srgbClr val="033263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Банк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операторымен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сөйлесу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тегін</a:t>
            </a:r>
            <a:endParaRPr lang="ru-RU" sz="16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hangingPunct="1">
              <a:lnSpc>
                <a:spcPct val="150000"/>
              </a:lnSpc>
              <a:buClr>
                <a:srgbClr val="033263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 минут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ішінде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Банк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кепілдіктерін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шығару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мүмкіндігі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285750" indent="-285750" hangingPunct="1">
              <a:lnSpc>
                <a:spcPct val="150000"/>
              </a:lnSpc>
              <a:buClr>
                <a:srgbClr val="033263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ЖК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үшін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- 20 млн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теңгеге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дейін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кепілсіз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кредит   </a:t>
            </a:r>
          </a:p>
          <a:p>
            <a:pPr marL="285750" indent="-285750" hangingPunct="1">
              <a:lnSpc>
                <a:spcPct val="150000"/>
              </a:lnSpc>
              <a:buClr>
                <a:srgbClr val="033263"/>
              </a:buClr>
              <a:buFont typeface="Arial" panose="020B0604020202020204" pitchFamily="34" charset="0"/>
              <a:buChar char="•"/>
            </a:pP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Цифрлық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бизнес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картасы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тегін</a:t>
            </a:r>
            <a:endParaRPr lang="ru-RU" sz="16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hangingPunct="1">
              <a:lnSpc>
                <a:spcPct val="150000"/>
              </a:lnSpc>
              <a:buClr>
                <a:srgbClr val="033263"/>
              </a:buClr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ЖК-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ге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арналған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кредиттік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бизнес-карта:  10 млн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теңгеге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дейінгі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лимит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және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30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күнге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дейін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процент </a:t>
            </a:r>
            <a:r>
              <a:rPr lang="ru-RU" sz="1600" kern="12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есептелмейді</a:t>
            </a:r>
            <a:r>
              <a:rPr lang="ru-RU" sz="1600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27" name="TextBox 37"/>
          <p:cNvSpPr txBox="1"/>
          <p:nvPr/>
        </p:nvSpPr>
        <p:spPr>
          <a:xfrm>
            <a:off x="235087" y="5663817"/>
            <a:ext cx="575246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000" b="1">
                <a:solidFill>
                  <a:srgbClr val="A6014B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sz="28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Барлық</a:t>
            </a:r>
            <a:r>
              <a:rPr lang="ru-RU" sz="28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28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қызмет</a:t>
            </a:r>
            <a:r>
              <a:rPr lang="ru-RU" sz="28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8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ForteBusiness</a:t>
            </a:r>
            <a:r>
              <a:rPr lang="en-US" sz="28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2800" dirty="0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МИБ/ИБ онлайн </a:t>
            </a:r>
            <a:r>
              <a:rPr lang="ru-RU" sz="2800" dirty="0" err="1">
                <a:solidFill>
                  <a:srgbClr val="03326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қолжетімді</a:t>
            </a:r>
            <a:endParaRPr sz="2800" dirty="0">
              <a:solidFill>
                <a:srgbClr val="03326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E655E2-9DAF-9507-17EB-6FD4BE560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233" y="712206"/>
            <a:ext cx="4412784" cy="56660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FA74E-9D47-CE15-396C-1BD0544A3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"/>
            <a:ext cx="12191996" cy="6857998"/>
          </a:xfrm>
          <a:prstGeom prst="rect">
            <a:avLst/>
          </a:prstGeom>
        </p:spPr>
      </p:pic>
      <p:sp>
        <p:nvSpPr>
          <p:cNvPr id="222" name="TextBox 9"/>
          <p:cNvSpPr txBox="1"/>
          <p:nvPr/>
        </p:nvSpPr>
        <p:spPr>
          <a:xfrm>
            <a:off x="716280" y="2857142"/>
            <a:ext cx="227943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Forte-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дегі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Сіздің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дербес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менеджеріңіз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3" name="TextBox 10"/>
          <p:cNvSpPr txBox="1"/>
          <p:nvPr/>
        </p:nvSpPr>
        <p:spPr>
          <a:xfrm>
            <a:off x="710860" y="3599374"/>
            <a:ext cx="228485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lvl1pPr>
          </a:lstStyle>
          <a:p>
            <a:r>
              <a:rPr lang="kk-KZ" dirty="0">
                <a:latin typeface="Open Sans" pitchFamily="2" charset="0"/>
                <a:ea typeface="Open Sans" pitchFamily="2" charset="0"/>
                <a:cs typeface="Open Sans" pitchFamily="2" charset="0"/>
              </a:rPr>
              <a:t>Байланыс телефоны </a:t>
            </a:r>
            <a:endParaRPr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5" name="TextBox 14"/>
          <p:cNvSpPr txBox="1"/>
          <p:nvPr/>
        </p:nvSpPr>
        <p:spPr>
          <a:xfrm>
            <a:off x="663854" y="4523846"/>
            <a:ext cx="418181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B27D8F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T: +7 (727) 258 50 00</a:t>
            </a:r>
          </a:p>
          <a:p>
            <a:pPr>
              <a:defRPr sz="1600">
                <a:solidFill>
                  <a:srgbClr val="B27D8F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M: </a:t>
            </a:r>
            <a:r>
              <a:rPr lang="en-US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acquiring</a:t>
            </a:r>
            <a:r>
              <a:rPr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@fortebank.com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defRPr sz="1600">
                <a:solidFill>
                  <a:srgbClr val="B27D8F"/>
                </a:solidFill>
              </a:defRPr>
            </a:pPr>
            <a:r>
              <a:rPr lang="ru-RU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Ұялы</a:t>
            </a:r>
            <a:r>
              <a:rPr lang="ru-RU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телефоннан</a:t>
            </a:r>
            <a:r>
              <a:rPr lang="ru-RU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55575 </a:t>
            </a:r>
            <a:r>
              <a:rPr lang="ru-RU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нөміріне</a:t>
            </a:r>
            <a:r>
              <a:rPr lang="ru-RU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қоңырау</a:t>
            </a:r>
            <a:r>
              <a:rPr lang="ru-RU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соғу</a:t>
            </a:r>
            <a:r>
              <a:rPr lang="ru-RU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 </a:t>
            </a:r>
            <a:r>
              <a:rPr lang="ru-RU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тегін</a:t>
            </a:r>
            <a:r>
              <a:rPr lang="ru-RU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pic>
        <p:nvPicPr>
          <p:cNvPr id="226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287" y="3319001"/>
            <a:ext cx="2617901" cy="31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287" y="3835443"/>
            <a:ext cx="2617901" cy="31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6B236F-D318-1F21-6D41-426A6FA7F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870" t="36942" r="15960" b="33528"/>
          <a:stretch/>
        </p:blipFill>
        <p:spPr>
          <a:xfrm>
            <a:off x="477989" y="527265"/>
            <a:ext cx="3463172" cy="1776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6459BF1-E597-09F0-3BEE-70CDDEC0A6DB}"/>
              </a:ext>
            </a:extLst>
          </p:cNvPr>
          <p:cNvGrpSpPr/>
          <p:nvPr/>
        </p:nvGrpSpPr>
        <p:grpSpPr>
          <a:xfrm>
            <a:off x="5692405" y="433319"/>
            <a:ext cx="5235695" cy="7044390"/>
            <a:chOff x="5386881" y="261338"/>
            <a:chExt cx="4902924" cy="659666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C19D901-91EF-C786-401C-5E361305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07766" y="584199"/>
              <a:ext cx="2237677" cy="4857601"/>
            </a:xfrm>
            <a:prstGeom prst="roundRect">
              <a:avLst>
                <a:gd name="adj" fmla="val 11921"/>
              </a:avLst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C111372-4C89-7095-DB1A-E0E0B2D1E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81" y="261338"/>
              <a:ext cx="4902924" cy="6596662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B82EFA7-4640-3A7B-220B-8D9C84248136}"/>
              </a:ext>
            </a:extLst>
          </p:cNvPr>
          <p:cNvGrpSpPr/>
          <p:nvPr/>
        </p:nvGrpSpPr>
        <p:grpSpPr>
          <a:xfrm>
            <a:off x="710860" y="5815749"/>
            <a:ext cx="584777" cy="584776"/>
            <a:chOff x="6085064" y="5813204"/>
            <a:chExt cx="584777" cy="584776"/>
          </a:xfrm>
        </p:grpSpPr>
        <p:pic>
          <p:nvPicPr>
            <p:cNvPr id="13" name="Рисунок 11" descr="Рисунок 11">
              <a:extLst>
                <a:ext uri="{FF2B5EF4-FFF2-40B4-BE49-F238E27FC236}">
                  <a16:creationId xmlns:a16="http://schemas.microsoft.com/office/drawing/2014/main" id="{DA499D48-5D46-27E8-C2F8-9E7A42108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85064" y="5813204"/>
              <a:ext cx="584777" cy="584776"/>
            </a:xfrm>
            <a:prstGeom prst="frame">
              <a:avLst>
                <a:gd name="adj1" fmla="val 38561"/>
              </a:avLst>
            </a:prstGeom>
            <a:ln w="12700">
              <a:miter lim="400000"/>
            </a:ln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993B2F5-A777-F381-4585-A8257C0A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11384" y="6017999"/>
              <a:ext cx="149741" cy="17987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40F9028-CB75-B239-18C5-9B85BFAE1951}"/>
              </a:ext>
            </a:extLst>
          </p:cNvPr>
          <p:cNvGrpSpPr/>
          <p:nvPr/>
        </p:nvGrpSpPr>
        <p:grpSpPr>
          <a:xfrm>
            <a:off x="3264945" y="5815749"/>
            <a:ext cx="584776" cy="584776"/>
            <a:chOff x="8639149" y="5813204"/>
            <a:chExt cx="584776" cy="584776"/>
          </a:xfrm>
        </p:grpSpPr>
        <p:pic>
          <p:nvPicPr>
            <p:cNvPr id="16" name="Рисунок 12" descr="Рисунок 12">
              <a:extLst>
                <a:ext uri="{FF2B5EF4-FFF2-40B4-BE49-F238E27FC236}">
                  <a16:creationId xmlns:a16="http://schemas.microsoft.com/office/drawing/2014/main" id="{18F5CD53-7FAB-C1E1-17C9-E628B5101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9149" y="5813204"/>
              <a:ext cx="584776" cy="584776"/>
            </a:xfrm>
            <a:prstGeom prst="frame">
              <a:avLst>
                <a:gd name="adj1" fmla="val 38561"/>
              </a:avLst>
            </a:prstGeom>
            <a:ln w="12700">
              <a:miter lim="400000"/>
            </a:ln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82A09EF-4924-2957-3697-7373865BD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9467" y="6017999"/>
              <a:ext cx="149741" cy="179870"/>
            </a:xfrm>
            <a:prstGeom prst="rect">
              <a:avLst/>
            </a:prstGeom>
          </p:spPr>
        </p:pic>
      </p:grpSp>
      <p:sp>
        <p:nvSpPr>
          <p:cNvPr id="20" name="TextBox 14">
            <a:extLst>
              <a:ext uri="{FF2B5EF4-FFF2-40B4-BE49-F238E27FC236}">
                <a16:creationId xmlns:a16="http://schemas.microsoft.com/office/drawing/2014/main" id="{174B34B0-B8DE-465C-981B-C94EB16AA033}"/>
              </a:ext>
            </a:extLst>
          </p:cNvPr>
          <p:cNvSpPr txBox="1"/>
          <p:nvPr/>
        </p:nvSpPr>
        <p:spPr>
          <a:xfrm>
            <a:off x="1418129" y="5764136"/>
            <a:ext cx="16381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dirty="0" err="1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Банктің</a:t>
            </a:r>
            <a:r>
              <a:rPr lang="ru-RU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dirty="0" err="1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ресми</a:t>
            </a:r>
            <a:r>
              <a:rPr lang="ru-RU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сайты</a:t>
            </a: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business.forte.kz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17B29489-2619-4FA0-9170-89FEBE6B8533}"/>
              </a:ext>
            </a:extLst>
          </p:cNvPr>
          <p:cNvSpPr txBox="1"/>
          <p:nvPr/>
        </p:nvSpPr>
        <p:spPr>
          <a:xfrm>
            <a:off x="3992332" y="5815749"/>
            <a:ext cx="16381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ForteBusiness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kk-K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мобильді  </a:t>
            </a:r>
            <a:endParaRPr lang="kk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1200">
                <a:solidFill>
                  <a:srgbClr val="FFFFFF"/>
                </a:solidFill>
                <a:latin typeface="Cignika"/>
                <a:ea typeface="Cignika"/>
                <a:cs typeface="Cignika"/>
                <a:sym typeface="Cignika"/>
              </a:defRPr>
            </a:pPr>
            <a:r>
              <a:rPr lang="kk-K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қосымшасы</a:t>
            </a:r>
            <a:endParaRPr lang="en-US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249</Words>
  <Application>Microsoft Office PowerPoint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Cignika</vt:lpstr>
      <vt:lpstr>Open Sans</vt:lpstr>
      <vt:lpstr>Open Sans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Seitov, Aydar (Fortebank)</dc:creator>
  <cp:lastModifiedBy>Khamzina, Karina(Fortebank)</cp:lastModifiedBy>
  <cp:revision>27</cp:revision>
  <dcterms:modified xsi:type="dcterms:W3CDTF">2025-04-11T10:51:16Z</dcterms:modified>
</cp:coreProperties>
</file>